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8" r:id="rId1"/>
  </p:sldMasterIdLst>
  <p:notesMasterIdLst>
    <p:notesMasterId r:id="rId34"/>
  </p:notesMasterIdLst>
  <p:handoutMasterIdLst>
    <p:handoutMasterId r:id="rId35"/>
  </p:handoutMasterIdLst>
  <p:sldIdLst>
    <p:sldId id="257" r:id="rId2"/>
    <p:sldId id="309" r:id="rId3"/>
    <p:sldId id="310" r:id="rId4"/>
    <p:sldId id="264" r:id="rId5"/>
    <p:sldId id="288" r:id="rId6"/>
    <p:sldId id="290" r:id="rId7"/>
    <p:sldId id="289" r:id="rId8"/>
    <p:sldId id="291" r:id="rId9"/>
    <p:sldId id="292" r:id="rId10"/>
    <p:sldId id="293" r:id="rId11"/>
    <p:sldId id="294" r:id="rId12"/>
    <p:sldId id="313" r:id="rId13"/>
    <p:sldId id="314" r:id="rId14"/>
    <p:sldId id="297" r:id="rId15"/>
    <p:sldId id="329" r:id="rId16"/>
    <p:sldId id="298" r:id="rId17"/>
    <p:sldId id="316" r:id="rId18"/>
    <p:sldId id="300" r:id="rId19"/>
    <p:sldId id="317" r:id="rId20"/>
    <p:sldId id="319" r:id="rId21"/>
    <p:sldId id="320" r:id="rId22"/>
    <p:sldId id="303" r:id="rId23"/>
    <p:sldId id="321" r:id="rId24"/>
    <p:sldId id="304" r:id="rId25"/>
    <p:sldId id="322" r:id="rId26"/>
    <p:sldId id="306" r:id="rId27"/>
    <p:sldId id="323" r:id="rId28"/>
    <p:sldId id="327" r:id="rId29"/>
    <p:sldId id="328" r:id="rId30"/>
    <p:sldId id="271" r:id="rId31"/>
    <p:sldId id="263" r:id="rId32"/>
    <p:sldId id="282" r:id="rId33"/>
  </p:sldIdLst>
  <p:sldSz cx="9144000" cy="6858000" type="screen4x3"/>
  <p:notesSz cx="6797675" cy="9926638"/>
  <p:embeddedFontLst>
    <p:embeddedFont>
      <p:font typeface="Calibri" pitchFamily="34" charset="0"/>
      <p:regular r:id="rId36"/>
      <p:bold r:id="rId37"/>
      <p:italic r:id="rId38"/>
      <p:boldItalic r:id="rId39"/>
    </p:embeddedFont>
    <p:embeddedFont>
      <p:font typeface="Abadi MT Condensed" pitchFamily="34" charset="0"/>
      <p:regular r:id="rId40"/>
    </p:embeddedFont>
    <p:embeddedFont>
      <p:font typeface="Aharoni" pitchFamily="2" charset="-79"/>
      <p:bold r:id="rId41"/>
    </p:embeddedFont>
    <p:embeddedFont>
      <p:font typeface="Abadi MT Condensed Light" pitchFamily="34" charset="0"/>
      <p:regular r:id="rId42"/>
    </p:embeddedFont>
    <p:embeddedFont>
      <p:font typeface="Constantia" pitchFamily="18" charset="0"/>
      <p:regular r:id="rId43"/>
      <p:bold r:id="rId44"/>
      <p:italic r:id="rId45"/>
      <p:boldItalic r:id="rId46"/>
    </p:embeddedFont>
    <p:embeddedFont>
      <p:font typeface="Gisha" pitchFamily="34" charset="-79"/>
      <p:regular r:id="rId47"/>
      <p:bold r:id="rId48"/>
    </p:embeddedFont>
    <p:embeddedFont>
      <p:font typeface="A.C.M.E. Secret Agent" pitchFamily="34" charset="0"/>
      <p:regular r:id="rId49"/>
      <p:bold r:id="rId50"/>
      <p:italic r:id="rId51"/>
    </p:embeddedFont>
    <p:embeddedFont>
      <p:font typeface="Gems" pitchFamily="2" charset="0"/>
      <p:regular r:id="rId52"/>
    </p:embeddedFont>
    <p:embeddedFont>
      <p:font typeface="Wingdings 2" pitchFamily="18" charset="2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CC6600"/>
    <a:srgbClr val="33CCFF"/>
    <a:srgbClr val="9966FF"/>
    <a:srgbClr val="FF3300"/>
    <a:srgbClr val="1E0D9B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342" autoAdjust="0"/>
    <p:restoredTop sz="95414" autoAdjust="0"/>
  </p:normalViewPr>
  <p:slideViewPr>
    <p:cSldViewPr showGuides="1">
      <p:cViewPr>
        <p:scale>
          <a:sx n="75" d="100"/>
          <a:sy n="75" d="100"/>
        </p:scale>
        <p:origin x="-1026" y="84"/>
      </p:cViewPr>
      <p:guideLst>
        <p:guide orient="horz" pos="4128"/>
        <p:guide pos="2208"/>
      </p:guideLst>
    </p:cSldViewPr>
  </p:slideViewPr>
  <p:outlineViewPr>
    <p:cViewPr>
      <p:scale>
        <a:sx n="33" d="100"/>
        <a:sy n="33" d="100"/>
      </p:scale>
      <p:origin x="0" y="1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font" Target="fonts/font15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font" Target="fonts/font1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font" Target="fonts/font14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52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6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50D949-8EC5-47FA-884B-D1C71AA4075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9E6FC-1405-4AB4-9F04-031E4FEAC7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4D1AD6-4784-4490-9FEE-3DFB98F0BAD3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7AE81-CD04-4F40-B36A-AB59BB3D2DD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AE81-CD04-4F40-B36A-AB59BB3D2DD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48FCD-1D58-4B3A-A789-579BBA3A1FF4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6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036FD-1E8D-4D08-97AE-8CD616625509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1558C-1360-4EA0-B23E-6646B4B559D5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6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FDE46-8575-438A-88C1-D68405B85144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7D8DA-15D1-4F4E-B540-556F365B50F6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71C2-4B8D-4A62-9404-C146AF0B5CE1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E0C75-9D34-472F-BD68-90A7EFA6C5B7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F33B6-BD1D-4A4C-8C29-01975AEEE02F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9E47-1503-4F18-9774-EE2A0A18054E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1DFB-1709-4512-87FE-8BAB6BB2BD76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1BD5-DC5A-4A79-ACF6-D3F4E5AC79FD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12A6C59-873E-443D-B14E-1FC3CA741140}" type="datetime1">
              <a:rPr lang="en-US" smtClean="0"/>
              <a:pPr/>
              <a:t>10/12/2011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 advClick="0" advTm="6000">
    <p:wipe dir="r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62200"/>
            <a:ext cx="9144000" cy="4495800"/>
          </a:xfrm>
          <a:gradFill>
            <a:gsLst>
              <a:gs pos="31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scene3d>
            <a:camera prst="orthographicFront"/>
            <a:lightRig rig="flat" dir="tl">
              <a:rot lat="0" lon="0" rev="6600000"/>
            </a:lightRig>
          </a:scene3d>
          <a:sp3d prstMaterial="plastic"/>
        </p:spPr>
        <p:txBody>
          <a:bodyPr>
            <a:no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WELCOME  TO</a:t>
            </a:r>
            <a:r>
              <a:rPr lang="en-US" sz="11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sz="11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115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HANDS-ON MATHS</a:t>
            </a:r>
            <a:endParaRPr lang="en-US" sz="115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2046528"/>
            <a:ext cx="7696200" cy="280076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badi MT Condensed" pitchFamily="34" charset="0"/>
                <a:cs typeface="Aharoni" pitchFamily="2" charset="-79"/>
              </a:rPr>
              <a:t>Let’s Try On Some Hands-On Activity</a:t>
            </a: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743200"/>
            <a:ext cx="8458200" cy="1200329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090613" lvl="1" indent="-29368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10  </a:t>
            </a:r>
            <a:r>
              <a:rPr lang="en-US" sz="3600" b="1" dirty="0" smtClean="0">
                <a:solidFill>
                  <a:srgbClr val="FF33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</a:p>
          <a:p>
            <a:pPr marL="1090613" lvl="1" indent="-293688">
              <a:tabLst>
                <a:tab pos="4291013" algn="ctr"/>
              </a:tabLst>
            </a:pP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	</a:t>
            </a: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10  </a:t>
            </a:r>
            <a:r>
              <a:rPr lang="en-US" sz="3600" b="1" dirty="0" smtClean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endParaRPr lang="en-US" sz="3600" b="1" dirty="0">
              <a:solidFill>
                <a:schemeClr val="accent4">
                  <a:lumMod val="75000"/>
                </a:schemeClr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685800" y="685800"/>
            <a:ext cx="914400" cy="914400"/>
          </a:xfrm>
          <a:prstGeom prst="star5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905000" y="838200"/>
            <a:ext cx="6324600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400" b="1" dirty="0" smtClean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isha" pitchFamily="34" charset="-79"/>
                <a:cs typeface="Gisha" pitchFamily="34" charset="-79"/>
              </a:rPr>
              <a:t>Please check if everybody has: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5323490" y="2819400"/>
            <a:ext cx="2067910" cy="1200150"/>
            <a:chOff x="5029200" y="2819400"/>
            <a:chExt cx="2067910" cy="1200150"/>
          </a:xfrm>
        </p:grpSpPr>
        <p:sp>
          <p:nvSpPr>
            <p:cNvPr id="9" name="Rectangle 8"/>
            <p:cNvSpPr/>
            <p:nvPr/>
          </p:nvSpPr>
          <p:spPr>
            <a:xfrm>
              <a:off x="5715000" y="3124200"/>
              <a:ext cx="138211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 b="1" dirty="0" smtClean="0">
                  <a:solidFill>
                    <a:schemeClr val="accent3">
                      <a:lumMod val="75000"/>
                    </a:schemeClr>
                  </a:solidFill>
                  <a:latin typeface="Abadi MT Condensed Light" pitchFamily="34" charset="0"/>
                  <a:cs typeface="Aharoni" pitchFamily="2" charset="-79"/>
                </a:rPr>
                <a:t>Buttons</a:t>
              </a:r>
              <a:endParaRPr lang="en-US" sz="3600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10" name="Right Brace 9"/>
            <p:cNvSpPr/>
            <p:nvPr/>
          </p:nvSpPr>
          <p:spPr>
            <a:xfrm>
              <a:off x="5029200" y="2819400"/>
              <a:ext cx="641350" cy="1200150"/>
            </a:xfrm>
            <a:prstGeom prst="rightBrace">
              <a:avLst>
                <a:gd name="adj1" fmla="val 51737"/>
                <a:gd name="adj2" fmla="val 49768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2810" y="2743200"/>
            <a:ext cx="1003454" cy="698701"/>
          </a:xfrm>
          <a:prstGeom prst="rect">
            <a:avLst/>
          </a:prstGeom>
          <a:noFill/>
        </p:spPr>
      </p:pic>
      <p:pic>
        <p:nvPicPr>
          <p:cNvPr id="14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1" y="3429001"/>
            <a:ext cx="609600" cy="581858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447800" y="4478119"/>
            <a:ext cx="3962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1</a:t>
            </a:r>
          </a:p>
        </p:txBody>
      </p:sp>
      <p:sp>
        <p:nvSpPr>
          <p:cNvPr id="17" name="Right Brace 16"/>
          <p:cNvSpPr/>
          <p:nvPr/>
        </p:nvSpPr>
        <p:spPr>
          <a:xfrm>
            <a:off x="5334000" y="4687669"/>
            <a:ext cx="641350" cy="1200150"/>
          </a:xfrm>
          <a:prstGeom prst="rightBrace">
            <a:avLst>
              <a:gd name="adj1" fmla="val 51737"/>
              <a:gd name="adj2" fmla="val 49768"/>
            </a:avLst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6019800" y="4992469"/>
            <a:ext cx="17808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0BD0D9">
                    <a:lumMod val="75000"/>
                  </a:srgbClr>
                </a:solidFill>
                <a:latin typeface="Abadi MT Condensed Light" pitchFamily="34" charset="0"/>
                <a:cs typeface="Aharoni" pitchFamily="2" charset="-79"/>
              </a:rPr>
              <a:t>Worksheet</a:t>
            </a:r>
            <a:endParaRPr lang="en-US" dirty="0"/>
          </a:p>
        </p:txBody>
      </p:sp>
      <p:pic>
        <p:nvPicPr>
          <p:cNvPr id="15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4495800"/>
            <a:ext cx="3276600" cy="15120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4400" y="1853148"/>
            <a:ext cx="6934200" cy="378565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POSITIVE numbers</a:t>
            </a:r>
          </a:p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NEGATIVE numbers </a:t>
            </a:r>
          </a:p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And ZERO</a:t>
            </a:r>
          </a:p>
          <a:p>
            <a:pPr marL="796925" indent="-796925">
              <a:lnSpc>
                <a:spcPct val="150000"/>
              </a:lnSpc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	On the Number Line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880069" y="1143000"/>
            <a:ext cx="15874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We have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7801" y="3962400"/>
            <a:ext cx="7620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.C.M.E. Secret Agent" pitchFamily="34" charset="0"/>
              </a:rPr>
              <a:t>Number line showing Positive and Negative </a:t>
            </a:r>
            <a:r>
              <a:rPr lang="en-US" sz="2800" b="1" dirty="0" err="1" smtClean="0">
                <a:ln w="12700">
                  <a:noFill/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.C.M.E. Secret Agent" pitchFamily="34" charset="0"/>
              </a:rPr>
              <a:t>NumberS</a:t>
            </a:r>
            <a:endParaRPr lang="en-US" sz="2800" b="1" dirty="0">
              <a:ln w="12700">
                <a:noFill/>
                <a:prstDash val="solid"/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.C.M.E. Secret Agent" pitchFamily="34" charset="0"/>
            </a:endParaRPr>
          </a:p>
        </p:txBody>
      </p:sp>
      <p:pic>
        <p:nvPicPr>
          <p:cNvPr id="1027" name="Picture 3" descr="C:\Documents and Settings\guru\Desktop\Number lin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81200"/>
            <a:ext cx="8381999" cy="135810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676400"/>
            <a:ext cx="7924800" cy="378565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For Positive Numbers Use         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Green </a:t>
            </a:r>
            <a:r>
              <a:rPr lang="en-US" sz="40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Buttons   	</a:t>
            </a:r>
          </a:p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For Negative Numbers Use         </a:t>
            </a:r>
            <a:r>
              <a:rPr lang="en-US" sz="4000" b="1" dirty="0" smtClean="0">
                <a:solidFill>
                  <a:srgbClr val="FF33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  <a:r>
              <a:rPr lang="en-US" sz="40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</a:t>
            </a:r>
            <a:endParaRPr lang="en-US" sz="40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pic>
        <p:nvPicPr>
          <p:cNvPr id="4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2"/>
          <a:srcRect l="17778" r="17037"/>
          <a:stretch>
            <a:fillRect/>
          </a:stretch>
        </p:blipFill>
        <p:spPr bwMode="auto">
          <a:xfrm>
            <a:off x="6319736" y="3733800"/>
            <a:ext cx="766864" cy="819150"/>
          </a:xfrm>
          <a:prstGeom prst="rect">
            <a:avLst/>
          </a:prstGeom>
          <a:noFill/>
        </p:spPr>
      </p:pic>
      <p:pic>
        <p:nvPicPr>
          <p:cNvPr id="5" name="Picture 4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8567" y="1932742"/>
            <a:ext cx="689433" cy="6580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7300" y="1600200"/>
            <a:ext cx="6629400" cy="341632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matte">
            <a:bevelB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algn="ctr"/>
            <a:r>
              <a:rPr lang="en-US" sz="7200" b="1" dirty="0" smtClean="0">
                <a:ln w="12700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badi MT Condensed" pitchFamily="34" charset="0"/>
                <a:ea typeface="Kozuka Mincho Pr6N B" pitchFamily="18" charset="-128"/>
              </a:rPr>
              <a:t>Lets Solve Some </a:t>
            </a:r>
          </a:p>
          <a:p>
            <a:pPr algn="ctr"/>
            <a:r>
              <a:rPr lang="en-US" sz="7200" b="1" dirty="0" smtClean="0">
                <a:ln w="12700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badi MT Condensed" pitchFamily="34" charset="0"/>
                <a:ea typeface="Kozuka Mincho Pr6N B" pitchFamily="18" charset="-128"/>
              </a:rPr>
              <a:t>Sums On Positive &amp; Negative Numbers</a:t>
            </a:r>
            <a:endParaRPr lang="en-US" sz="7200" b="1" dirty="0">
              <a:ln w="12700">
                <a:noFill/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badi MT Condensed" pitchFamily="34" charset="0"/>
              <a:ea typeface="Kozuka Mincho Pr6N B" pitchFamily="18" charset="-128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057400"/>
            <a:ext cx="7924800" cy="3462486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cs typeface="Aharoni" pitchFamily="2" charset="-79"/>
              </a:rPr>
              <a:t>Solve</a:t>
            </a:r>
            <a:endParaRPr lang="en-US" sz="8000" b="1" dirty="0" smtClean="0">
              <a:solidFill>
                <a:srgbClr val="1E0D9B"/>
              </a:solidFill>
              <a:latin typeface="+mj-lt"/>
              <a:cs typeface="Aharoni" pitchFamily="2" charset="-79"/>
            </a:endParaRP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.C.M.E. Secret Agent" pitchFamily="34" charset="0"/>
                <a:cs typeface="Aharoni" pitchFamily="2" charset="-79"/>
              </a:rPr>
              <a:t>(+4) + (+3)</a:t>
            </a:r>
            <a:endParaRPr lang="en-US" sz="6600" b="1" dirty="0">
              <a:solidFill>
                <a:srgbClr val="1E0D9B"/>
              </a:solidFill>
              <a:latin typeface="A.C.M.E. Secret Agen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333376"/>
            <a:ext cx="8153400" cy="37626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1006056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Take 4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 + 4 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and 3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+3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2975430" y="3667125"/>
            <a:ext cx="2070100" cy="981075"/>
            <a:chOff x="3352800" y="3247776"/>
            <a:chExt cx="2070100" cy="981075"/>
          </a:xfrm>
        </p:grpSpPr>
        <p:pic>
          <p:nvPicPr>
            <p:cNvPr id="205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7811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685800" y="3540123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(+3)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9144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Add up all the buttons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86072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What is the answer?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pic>
        <p:nvPicPr>
          <p:cNvPr id="6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593896"/>
            <a:ext cx="8153400" cy="3762624"/>
          </a:xfrm>
          <a:prstGeom prst="rect">
            <a:avLst/>
          </a:prstGeom>
          <a:noFill/>
        </p:spPr>
      </p:pic>
      <p:grpSp>
        <p:nvGrpSpPr>
          <p:cNvPr id="8" name="Group 7"/>
          <p:cNvGrpSpPr/>
          <p:nvPr/>
        </p:nvGrpSpPr>
        <p:grpSpPr>
          <a:xfrm>
            <a:off x="2975430" y="4124325"/>
            <a:ext cx="2070100" cy="981075"/>
            <a:chOff x="3352800" y="3247776"/>
            <a:chExt cx="2070100" cy="981075"/>
          </a:xfrm>
        </p:grpSpPr>
        <p:pic>
          <p:nvPicPr>
            <p:cNvPr id="9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4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5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7811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6" name="Rectangle 15"/>
          <p:cNvSpPr/>
          <p:nvPr/>
        </p:nvSpPr>
        <p:spPr>
          <a:xfrm>
            <a:off x="685800" y="3997323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(+3)</a:t>
            </a:r>
            <a:endParaRPr lang="en-US" sz="1600" dirty="0">
              <a:latin typeface="Gems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24800" y="4041603"/>
            <a:ext cx="655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+7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057400"/>
            <a:ext cx="7924800" cy="3462486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cs typeface="Aharoni" pitchFamily="2" charset="-79"/>
              </a:rPr>
              <a:t>Solve</a:t>
            </a:r>
            <a:endParaRPr lang="en-US" sz="8000" b="1" dirty="0" smtClean="0">
              <a:solidFill>
                <a:srgbClr val="1E0D9B"/>
              </a:solidFill>
              <a:latin typeface="+mj-lt"/>
              <a:cs typeface="Aharoni" pitchFamily="2" charset="-79"/>
            </a:endParaRP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.C.M.E. Secret Agent" pitchFamily="34" charset="0"/>
                <a:cs typeface="Aharoni" pitchFamily="2" charset="-79"/>
              </a:rPr>
              <a:t>(+4) + (-3)</a:t>
            </a:r>
            <a:endParaRPr lang="en-US" sz="6600" b="1" dirty="0">
              <a:solidFill>
                <a:srgbClr val="1E0D9B"/>
              </a:solidFill>
              <a:latin typeface="A.C.M.E. Secret Agen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257176"/>
            <a:ext cx="8153400" cy="37626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1006056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Take 4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 + 4 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and 3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3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– column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2975430" y="3662365"/>
            <a:ext cx="2070100" cy="447675"/>
            <a:chOff x="3352800" y="3247776"/>
            <a:chExt cx="2070100" cy="447675"/>
          </a:xfrm>
        </p:grpSpPr>
        <p:pic>
          <p:nvPicPr>
            <p:cNvPr id="205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685800" y="3540123"/>
            <a:ext cx="2135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4098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7888" y="3662365"/>
            <a:ext cx="487362" cy="477837"/>
          </a:xfrm>
          <a:prstGeom prst="rect">
            <a:avLst/>
          </a:prstGeom>
          <a:noFill/>
        </p:spPr>
      </p:pic>
      <p:pic>
        <p:nvPicPr>
          <p:cNvPr id="14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3662365"/>
            <a:ext cx="487362" cy="477837"/>
          </a:xfrm>
          <a:prstGeom prst="rect">
            <a:avLst/>
          </a:prstGeom>
          <a:noFill/>
        </p:spPr>
      </p:pic>
      <p:pic>
        <p:nvPicPr>
          <p:cNvPr id="15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3662365"/>
            <a:ext cx="487362" cy="477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953631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Pair up 1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and 1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button and remove from the sheet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05600" y="1524000"/>
            <a:ext cx="203934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+1 </a:t>
            </a:r>
            <a:r>
              <a:rPr lang="en-US" sz="3500" b="1" dirty="0" smtClean="0">
                <a:solidFill>
                  <a:prstClr val="black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1 = 0</a:t>
            </a:r>
            <a:endParaRPr lang="en-US" dirty="0"/>
          </a:p>
        </p:txBody>
      </p:sp>
      <p:grpSp>
        <p:nvGrpSpPr>
          <p:cNvPr id="2" name="Group 7"/>
          <p:cNvGrpSpPr/>
          <p:nvPr/>
        </p:nvGrpSpPr>
        <p:grpSpPr>
          <a:xfrm>
            <a:off x="2975430" y="2546474"/>
            <a:ext cx="2070100" cy="447675"/>
            <a:chOff x="3352800" y="3247776"/>
            <a:chExt cx="2070100" cy="447675"/>
          </a:xfrm>
        </p:grpSpPr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4" name="Rectangle 13"/>
          <p:cNvSpPr/>
          <p:nvPr/>
        </p:nvSpPr>
        <p:spPr>
          <a:xfrm>
            <a:off x="685800" y="2419472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18" name="Picture 17" descr="C:\Documents and Settings\guru\Desktop\Integer Tab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286000"/>
            <a:ext cx="8153400" cy="3762624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5430" y="3818186"/>
            <a:ext cx="469900" cy="447675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685800" y="3691184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3" name="Group 29"/>
          <p:cNvGrpSpPr/>
          <p:nvPr/>
        </p:nvGrpSpPr>
        <p:grpSpPr>
          <a:xfrm>
            <a:off x="3508830" y="3818186"/>
            <a:ext cx="2833233" cy="477838"/>
            <a:chOff x="3508830" y="3818186"/>
            <a:chExt cx="2833233" cy="477838"/>
          </a:xfrm>
        </p:grpSpPr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88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547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4" name="Group 30"/>
          <p:cNvGrpSpPr/>
          <p:nvPr/>
        </p:nvGrpSpPr>
        <p:grpSpPr>
          <a:xfrm>
            <a:off x="4004130" y="3818186"/>
            <a:ext cx="2884033" cy="477838"/>
            <a:chOff x="4004130" y="3818186"/>
            <a:chExt cx="2884033" cy="477838"/>
          </a:xfrm>
        </p:grpSpPr>
        <p:pic>
          <p:nvPicPr>
            <p:cNvPr id="2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041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008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5" name="Group 27"/>
          <p:cNvGrpSpPr/>
          <p:nvPr/>
        </p:nvGrpSpPr>
        <p:grpSpPr>
          <a:xfrm>
            <a:off x="4575630" y="3818186"/>
            <a:ext cx="2922133" cy="477838"/>
            <a:chOff x="4575630" y="3818186"/>
            <a:chExt cx="2922133" cy="477838"/>
          </a:xfrm>
        </p:grpSpPr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56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10400" y="3818186"/>
              <a:ext cx="487363" cy="47783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4.81481E-6 L -0.00035 0.36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00243 0.364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4.81481E-6 L -0.00035 0.3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22098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One          </a:t>
            </a:r>
            <a:r>
              <a:rPr lang="en-US" sz="3500" b="1" dirty="0" smtClean="0">
                <a:solidFill>
                  <a:schemeClr val="accent5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 button .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11430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What is left on the sheet?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0" y="3429000"/>
            <a:ext cx="8153400" cy="2516073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>
              <a:lnSpc>
                <a:spcPct val="150000"/>
              </a:lnSpc>
              <a:tabLst>
                <a:tab pos="2860675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Symbol" pitchFamily="18" charset="2"/>
                <a:cs typeface="Aharoni" pitchFamily="2" charset="-79"/>
              </a:rPr>
              <a:t>\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(+4) + (</a:t>
            </a:r>
            <a:r>
              <a:rPr lang="en-US" sz="3500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3) = +1</a:t>
            </a:r>
          </a:p>
          <a:p>
            <a:pPr marL="236538">
              <a:lnSpc>
                <a:spcPct val="150000"/>
              </a:lnSpc>
              <a:tabLst>
                <a:tab pos="342900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	=  + 4 </a:t>
            </a:r>
            <a:r>
              <a:rPr lang="en-US" sz="3500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 3 	                          [+    </a:t>
            </a:r>
            <a:r>
              <a:rPr lang="en-US" sz="3500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= </a:t>
            </a:r>
            <a:r>
              <a:rPr lang="en-US" sz="3500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]</a:t>
            </a:r>
          </a:p>
          <a:p>
            <a:pPr marL="236538">
              <a:lnSpc>
                <a:spcPct val="150000"/>
              </a:lnSpc>
              <a:tabLst>
                <a:tab pos="342900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	=  + 1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pic>
        <p:nvPicPr>
          <p:cNvPr id="6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209800"/>
            <a:ext cx="689433" cy="658058"/>
          </a:xfrm>
          <a:prstGeom prst="rect">
            <a:avLst/>
          </a:prstGeom>
          <a:noFill/>
        </p:spPr>
      </p:pic>
      <p:cxnSp>
        <p:nvCxnSpPr>
          <p:cNvPr id="8" name="Straight Connector 7"/>
          <p:cNvCxnSpPr/>
          <p:nvPr/>
        </p:nvCxnSpPr>
        <p:spPr>
          <a:xfrm rot="10800000" flipV="1">
            <a:off x="2438400" y="4191000"/>
            <a:ext cx="609600" cy="5334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2209800" y="4419600"/>
            <a:ext cx="533400" cy="762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 descr="C:\Documents and Settings\guru\Desktop\Multiply sig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9351" y="4619625"/>
            <a:ext cx="228600" cy="228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953631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Pair up 1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and 1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button and remove from the sheet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05600" y="1524000"/>
            <a:ext cx="203934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+1 </a:t>
            </a:r>
            <a:r>
              <a:rPr lang="en-US" sz="3500" b="1" dirty="0" smtClean="0">
                <a:solidFill>
                  <a:prstClr val="black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1 = 0</a:t>
            </a:r>
            <a:endParaRPr lang="en-US" dirty="0"/>
          </a:p>
        </p:txBody>
      </p:sp>
      <p:grpSp>
        <p:nvGrpSpPr>
          <p:cNvPr id="2" name="Group 7"/>
          <p:cNvGrpSpPr/>
          <p:nvPr/>
        </p:nvGrpSpPr>
        <p:grpSpPr>
          <a:xfrm>
            <a:off x="2975430" y="2546474"/>
            <a:ext cx="2070100" cy="447675"/>
            <a:chOff x="3352800" y="3247776"/>
            <a:chExt cx="2070100" cy="447675"/>
          </a:xfrm>
        </p:grpSpPr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4" name="Rectangle 13"/>
          <p:cNvSpPr/>
          <p:nvPr/>
        </p:nvSpPr>
        <p:spPr>
          <a:xfrm>
            <a:off x="685800" y="2419472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18" name="Picture 17" descr="C:\Documents and Settings\guru\Desktop\Integer Tab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286000"/>
            <a:ext cx="8153400" cy="3762624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5430" y="3818186"/>
            <a:ext cx="469900" cy="447675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685800" y="3691184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3" name="Group 29"/>
          <p:cNvGrpSpPr/>
          <p:nvPr/>
        </p:nvGrpSpPr>
        <p:grpSpPr>
          <a:xfrm>
            <a:off x="3508830" y="3818186"/>
            <a:ext cx="2833233" cy="477838"/>
            <a:chOff x="3508830" y="3818186"/>
            <a:chExt cx="2833233" cy="477838"/>
          </a:xfrm>
        </p:grpSpPr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88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547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4" name="Group 30"/>
          <p:cNvGrpSpPr/>
          <p:nvPr/>
        </p:nvGrpSpPr>
        <p:grpSpPr>
          <a:xfrm>
            <a:off x="4004130" y="3818186"/>
            <a:ext cx="2884033" cy="477838"/>
            <a:chOff x="4004130" y="3818186"/>
            <a:chExt cx="2884033" cy="477838"/>
          </a:xfrm>
        </p:grpSpPr>
        <p:pic>
          <p:nvPicPr>
            <p:cNvPr id="2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041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008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5" name="Group 27"/>
          <p:cNvGrpSpPr/>
          <p:nvPr/>
        </p:nvGrpSpPr>
        <p:grpSpPr>
          <a:xfrm>
            <a:off x="4575630" y="3818186"/>
            <a:ext cx="2922133" cy="477838"/>
            <a:chOff x="4575630" y="3818186"/>
            <a:chExt cx="2922133" cy="477838"/>
          </a:xfrm>
        </p:grpSpPr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56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10400" y="3818186"/>
              <a:ext cx="487363" cy="477838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7848600" y="3657600"/>
            <a:ext cx="729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+ 1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4.81481E-6 L -0.00035 0.36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00243 0.364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4.81481E-6 L -0.00035 0.3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057400"/>
            <a:ext cx="7924800" cy="3462486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cs typeface="Aharoni" pitchFamily="2" charset="-79"/>
              </a:rPr>
              <a:t>Solve</a:t>
            </a:r>
            <a:endParaRPr lang="en-US" sz="8000" b="1" dirty="0" smtClean="0">
              <a:solidFill>
                <a:srgbClr val="1E0D9B"/>
              </a:solidFill>
              <a:latin typeface="+mj-lt"/>
              <a:cs typeface="Aharoni" pitchFamily="2" charset="-79"/>
            </a:endParaRP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.C.M.E. Secret Agent" pitchFamily="34" charset="0"/>
                <a:cs typeface="Aharoni" pitchFamily="2" charset="-79"/>
              </a:rPr>
              <a:t>(+4) - (+3)</a:t>
            </a:r>
            <a:endParaRPr lang="en-US" sz="6600" b="1" dirty="0">
              <a:solidFill>
                <a:srgbClr val="1E0D9B"/>
              </a:solidFill>
              <a:latin typeface="A.C.M.E. Secret Agen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333376"/>
            <a:ext cx="8153400" cy="37626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1006056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Take 4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 + 4 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and 3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+3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2975430" y="3667125"/>
            <a:ext cx="2070100" cy="981075"/>
            <a:chOff x="3352800" y="3247776"/>
            <a:chExt cx="2070100" cy="981075"/>
          </a:xfrm>
        </p:grpSpPr>
        <p:pic>
          <p:nvPicPr>
            <p:cNvPr id="205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7811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685800" y="3540123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(+3)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685800" y="1981200"/>
            <a:ext cx="8153400" cy="2516073"/>
            <a:chOff x="685800" y="762000"/>
            <a:chExt cx="8153400" cy="2516073"/>
          </a:xfrm>
        </p:grpSpPr>
        <p:sp>
          <p:nvSpPr>
            <p:cNvPr id="7" name="TextBox 6"/>
            <p:cNvSpPr txBox="1"/>
            <p:nvPr/>
          </p:nvSpPr>
          <p:spPr>
            <a:xfrm>
              <a:off x="685800" y="762000"/>
              <a:ext cx="8153400" cy="2516073"/>
            </a:xfrm>
            <a:prstGeom prst="rect">
              <a:avLst/>
            </a:prstGeom>
            <a:gradFill flip="none" rotWithShape="1">
              <a:gsLst>
                <a:gs pos="100000">
                  <a:schemeClr val="accent6">
                    <a:alpha val="14000"/>
                  </a:schemeClr>
                </a:gs>
                <a:gs pos="43000">
                  <a:schemeClr val="accent4">
                    <a:tint val="44000"/>
                    <a:satMod val="165000"/>
                  </a:schemeClr>
                </a:gs>
                <a:gs pos="93000">
                  <a:schemeClr val="accent4">
                    <a:tint val="15000"/>
                    <a:satMod val="165000"/>
                  </a:schemeClr>
                </a:gs>
                <a:gs pos="100000">
                  <a:schemeClr val="accent4">
                    <a:tint val="5000"/>
                    <a:satMod val="25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236538" indent="-236538">
                <a:lnSpc>
                  <a:spcPct val="150000"/>
                </a:lnSpc>
                <a:tabLst>
                  <a:tab pos="4291013" algn="ctr"/>
                </a:tabLst>
              </a:pP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     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" pitchFamily="34" charset="0"/>
                  <a:cs typeface="Aharoni" pitchFamily="2" charset="-79"/>
                </a:rPr>
                <a:t>–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 ( + 3)</a:t>
              </a:r>
            </a:p>
            <a:p>
              <a:pPr marL="236538" indent="-236538">
                <a:lnSpc>
                  <a:spcPct val="150000"/>
                </a:lnSpc>
                <a:tabLst>
                  <a:tab pos="4291013" algn="ctr"/>
                </a:tabLst>
              </a:pP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= 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" pitchFamily="34" charset="0"/>
                  <a:cs typeface="Aharoni" pitchFamily="2" charset="-79"/>
                </a:rPr>
                <a:t>–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 3	[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" pitchFamily="34" charset="0"/>
                  <a:cs typeface="Aharoni" pitchFamily="2" charset="-79"/>
                </a:rPr>
                <a:t>–     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+ = 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" pitchFamily="34" charset="0"/>
                  <a:cs typeface="Aharoni" pitchFamily="2" charset="-79"/>
                </a:rPr>
                <a:t>–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]</a:t>
              </a:r>
            </a:p>
            <a:p>
              <a:pPr marL="236538" indent="-236538">
                <a:lnSpc>
                  <a:spcPct val="150000"/>
                </a:lnSpc>
                <a:tabLst>
                  <a:tab pos="4291013" algn="ctr"/>
                </a:tabLst>
              </a:pPr>
              <a:r>
                <a:rPr lang="en-US" sz="3500" b="1" dirty="0" smtClean="0">
                  <a:solidFill>
                    <a:schemeClr val="tx1"/>
                  </a:solidFill>
                  <a:latin typeface="Symbol" pitchFamily="18" charset="2"/>
                  <a:cs typeface="Aharoni" pitchFamily="2" charset="-79"/>
                </a:rPr>
                <a:t>\ 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Change 3 </a:t>
              </a:r>
              <a:r>
                <a:rPr lang="en-US" sz="3500" b="1" dirty="0" smtClean="0">
                  <a:solidFill>
                    <a:schemeClr val="accent4">
                      <a:lumMod val="75000"/>
                    </a:schemeClr>
                  </a:solidFill>
                  <a:latin typeface="Abadi MT Condensed Light" pitchFamily="34" charset="0"/>
                  <a:cs typeface="Aharoni" pitchFamily="2" charset="-79"/>
                </a:rPr>
                <a:t>green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 buttons for 3 </a:t>
              </a:r>
              <a:r>
                <a:rPr lang="en-US" sz="3500" b="1" dirty="0" smtClean="0">
                  <a:solidFill>
                    <a:srgbClr val="FF3300"/>
                  </a:solidFill>
                  <a:latin typeface="Abadi MT Condensed Light" pitchFamily="34" charset="0"/>
                  <a:cs typeface="Aharoni" pitchFamily="2" charset="-79"/>
                </a:rPr>
                <a:t>red</a:t>
              </a:r>
              <a:r>
                <a:rPr lang="en-US" sz="3500" b="1" dirty="0" smtClean="0">
                  <a:solidFill>
                    <a:schemeClr val="tx1"/>
                  </a:solidFill>
                  <a:latin typeface="Abadi MT Condensed Light" pitchFamily="34" charset="0"/>
                  <a:cs typeface="Aharoni" pitchFamily="2" charset="-79"/>
                </a:rPr>
                <a:t> buttons</a:t>
              </a:r>
              <a:endParaRPr lang="en-US" sz="3500" b="1" dirty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 rot="10800000" flipV="1">
              <a:off x="1295400" y="1479720"/>
              <a:ext cx="685800" cy="45720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1028700" y="1594020"/>
              <a:ext cx="609600" cy="7620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Picture 3" descr="C:\Documents and Settings\guru\Desktop\Multiply sign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57712" y="1955968"/>
              <a:ext cx="228600" cy="2286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524000"/>
            <a:ext cx="8153400" cy="3762624"/>
          </a:xfrm>
          <a:prstGeom prst="rect">
            <a:avLst/>
          </a:prstGeom>
          <a:noFill/>
        </p:spPr>
      </p:pic>
      <p:pic>
        <p:nvPicPr>
          <p:cNvPr id="205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5430" y="2857749"/>
            <a:ext cx="469900" cy="447675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8830" y="2857749"/>
            <a:ext cx="469900" cy="447675"/>
          </a:xfrm>
          <a:prstGeom prst="rect">
            <a:avLst/>
          </a:prstGeom>
          <a:noFill/>
        </p:spPr>
      </p:pic>
      <p:pic>
        <p:nvPicPr>
          <p:cNvPr id="21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2230" y="2857749"/>
            <a:ext cx="469900" cy="447675"/>
          </a:xfrm>
          <a:prstGeom prst="rect">
            <a:avLst/>
          </a:prstGeom>
          <a:noFill/>
        </p:spPr>
      </p:pic>
      <p:pic>
        <p:nvPicPr>
          <p:cNvPr id="23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630" y="2857749"/>
            <a:ext cx="469900" cy="447675"/>
          </a:xfrm>
          <a:prstGeom prst="rect">
            <a:avLst/>
          </a:prstGeom>
          <a:noFill/>
        </p:spPr>
      </p:pic>
      <p:pic>
        <p:nvPicPr>
          <p:cNvPr id="25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8830" y="3391149"/>
            <a:ext cx="469900" cy="447675"/>
          </a:xfrm>
          <a:prstGeom prst="rect">
            <a:avLst/>
          </a:prstGeom>
          <a:noFill/>
        </p:spPr>
      </p:pic>
      <p:pic>
        <p:nvPicPr>
          <p:cNvPr id="26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2230" y="3391149"/>
            <a:ext cx="469900" cy="447675"/>
          </a:xfrm>
          <a:prstGeom prst="rect">
            <a:avLst/>
          </a:prstGeom>
          <a:noFill/>
        </p:spPr>
      </p:pic>
      <p:pic>
        <p:nvPicPr>
          <p:cNvPr id="27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630" y="3391149"/>
            <a:ext cx="469900" cy="447675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>
          <a:xfrm>
            <a:off x="685800" y="2730747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(+3)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98844E-6 L 0.25834 -3.988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22543E-6 L 0.25 7.22543E-6 " pathEditMode="relative" ptsTypes="AA">
                                      <p:cBhvr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5.49133E-6 L 0.25001 5.49133E-6 " pathEditMode="relative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524000"/>
            <a:ext cx="8153400" cy="3762624"/>
          </a:xfrm>
          <a:prstGeom prst="rect">
            <a:avLst/>
          </a:prstGeom>
          <a:noFill/>
        </p:spPr>
      </p:pic>
      <p:pic>
        <p:nvPicPr>
          <p:cNvPr id="205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5430" y="2857749"/>
            <a:ext cx="469900" cy="447675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8830" y="2857749"/>
            <a:ext cx="469900" cy="447675"/>
          </a:xfrm>
          <a:prstGeom prst="rect">
            <a:avLst/>
          </a:prstGeom>
          <a:noFill/>
        </p:spPr>
      </p:pic>
      <p:pic>
        <p:nvPicPr>
          <p:cNvPr id="21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2230" y="2857749"/>
            <a:ext cx="469900" cy="447675"/>
          </a:xfrm>
          <a:prstGeom prst="rect">
            <a:avLst/>
          </a:prstGeom>
          <a:noFill/>
        </p:spPr>
      </p:pic>
      <p:pic>
        <p:nvPicPr>
          <p:cNvPr id="23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630" y="2857749"/>
            <a:ext cx="469900" cy="447675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>
          <a:xfrm>
            <a:off x="685800" y="2730747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(+3)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5715000" y="3352800"/>
            <a:ext cx="1630363" cy="477838"/>
            <a:chOff x="5715000" y="3352800"/>
            <a:chExt cx="1630363" cy="477838"/>
          </a:xfrm>
        </p:grpSpPr>
        <p:pic>
          <p:nvPicPr>
            <p:cNvPr id="6146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58000" y="3352800"/>
              <a:ext cx="487363" cy="477838"/>
            </a:xfrm>
            <a:prstGeom prst="rect">
              <a:avLst/>
            </a:prstGeom>
            <a:noFill/>
          </p:spPr>
        </p:pic>
        <p:pic>
          <p:nvPicPr>
            <p:cNvPr id="14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48400" y="3352800"/>
              <a:ext cx="487363" cy="477838"/>
            </a:xfrm>
            <a:prstGeom prst="rect">
              <a:avLst/>
            </a:prstGeom>
            <a:noFill/>
          </p:spPr>
        </p:pic>
        <p:pic>
          <p:nvPicPr>
            <p:cNvPr id="15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15000" y="3352800"/>
              <a:ext cx="487363" cy="47783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953631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Pair up 1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and 1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button and remove from the sheet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05600" y="1524000"/>
            <a:ext cx="203934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+1 </a:t>
            </a:r>
            <a:r>
              <a:rPr lang="en-US" sz="3500" b="1" dirty="0" smtClean="0">
                <a:solidFill>
                  <a:prstClr val="black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1 = 0</a:t>
            </a:r>
            <a:endParaRPr lang="en-US" dirty="0"/>
          </a:p>
        </p:txBody>
      </p:sp>
      <p:grpSp>
        <p:nvGrpSpPr>
          <p:cNvPr id="2" name="Group 7"/>
          <p:cNvGrpSpPr/>
          <p:nvPr/>
        </p:nvGrpSpPr>
        <p:grpSpPr>
          <a:xfrm>
            <a:off x="2975430" y="2546474"/>
            <a:ext cx="2070100" cy="447675"/>
            <a:chOff x="3352800" y="3247776"/>
            <a:chExt cx="2070100" cy="447675"/>
          </a:xfrm>
        </p:grpSpPr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4" name="Rectangle 13"/>
          <p:cNvSpPr/>
          <p:nvPr/>
        </p:nvSpPr>
        <p:spPr>
          <a:xfrm>
            <a:off x="685800" y="2419472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18" name="Picture 17" descr="C:\Documents and Settings\guru\Desktop\Integer Tab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286000"/>
            <a:ext cx="8153400" cy="3762624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5430" y="3818186"/>
            <a:ext cx="469900" cy="447675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685800" y="3691184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(+3)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3" name="Group 29"/>
          <p:cNvGrpSpPr/>
          <p:nvPr/>
        </p:nvGrpSpPr>
        <p:grpSpPr>
          <a:xfrm>
            <a:off x="3508830" y="3818186"/>
            <a:ext cx="2769733" cy="477838"/>
            <a:chOff x="3508830" y="3818186"/>
            <a:chExt cx="2769733" cy="477838"/>
          </a:xfrm>
        </p:grpSpPr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88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912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4" name="Group 30"/>
          <p:cNvGrpSpPr/>
          <p:nvPr/>
        </p:nvGrpSpPr>
        <p:grpSpPr>
          <a:xfrm>
            <a:off x="4042230" y="3818186"/>
            <a:ext cx="2845933" cy="477838"/>
            <a:chOff x="4042230" y="3818186"/>
            <a:chExt cx="2845933" cy="477838"/>
          </a:xfrm>
        </p:grpSpPr>
        <p:pic>
          <p:nvPicPr>
            <p:cNvPr id="2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422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008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5" name="Group 27"/>
          <p:cNvGrpSpPr/>
          <p:nvPr/>
        </p:nvGrpSpPr>
        <p:grpSpPr>
          <a:xfrm>
            <a:off x="4575630" y="3818186"/>
            <a:ext cx="2922133" cy="477838"/>
            <a:chOff x="4575630" y="3818186"/>
            <a:chExt cx="2922133" cy="477838"/>
          </a:xfrm>
        </p:grpSpPr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56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10400" y="3818186"/>
              <a:ext cx="487363" cy="47783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5.55556E-7 0.36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00243 0.364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-0.00174 0.3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18288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One          </a:t>
            </a:r>
            <a:r>
              <a:rPr lang="en-US" sz="3500" b="1" dirty="0" smtClean="0">
                <a:solidFill>
                  <a:schemeClr val="accent5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green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button.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11430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What is left on the sheet?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2971800"/>
            <a:ext cx="8153400" cy="2516073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>
              <a:lnSpc>
                <a:spcPct val="150000"/>
              </a:lnSpc>
              <a:tabLst>
                <a:tab pos="2860675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Symbol" pitchFamily="18" charset="2"/>
                <a:cs typeface="Aharoni" pitchFamily="2" charset="-79"/>
              </a:rPr>
              <a:t>\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(+4)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(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+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3) = +1</a:t>
            </a:r>
          </a:p>
          <a:p>
            <a:pPr marL="236538">
              <a:lnSpc>
                <a:spcPct val="150000"/>
              </a:lnSpc>
              <a:tabLst>
                <a:tab pos="742950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	= + 4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3 	[+   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 =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]</a:t>
            </a:r>
          </a:p>
          <a:p>
            <a:pPr marL="236538">
              <a:lnSpc>
                <a:spcPct val="150000"/>
              </a:lnSpc>
              <a:tabLst>
                <a:tab pos="742950" algn="l"/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	= + 1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2667000" y="3733800"/>
            <a:ext cx="457200" cy="3048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6200000" flipH="1">
            <a:off x="2438400" y="3810000"/>
            <a:ext cx="457200" cy="1524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C:\Documents and Settings\guru\Desktop\Untitled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856542"/>
            <a:ext cx="689433" cy="658058"/>
          </a:xfrm>
          <a:prstGeom prst="rect">
            <a:avLst/>
          </a:prstGeom>
          <a:noFill/>
        </p:spPr>
      </p:pic>
      <p:pic>
        <p:nvPicPr>
          <p:cNvPr id="8" name="Picture 3" descr="C:\Documents and Settings\guru\Desktop\Multiply sig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4191000"/>
            <a:ext cx="228600" cy="228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5800" y="953631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Pair up 1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and 1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button and remove from the sheet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05600" y="1524000"/>
            <a:ext cx="203934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+1 </a:t>
            </a:r>
            <a:r>
              <a:rPr lang="en-US" sz="3500" b="1" dirty="0" smtClean="0">
                <a:solidFill>
                  <a:prstClr val="black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1 = 0</a:t>
            </a:r>
            <a:endParaRPr lang="en-US" dirty="0"/>
          </a:p>
        </p:txBody>
      </p:sp>
      <p:grpSp>
        <p:nvGrpSpPr>
          <p:cNvPr id="2" name="Group 7"/>
          <p:cNvGrpSpPr/>
          <p:nvPr/>
        </p:nvGrpSpPr>
        <p:grpSpPr>
          <a:xfrm>
            <a:off x="2975430" y="2546474"/>
            <a:ext cx="2070100" cy="447675"/>
            <a:chOff x="3352800" y="3247776"/>
            <a:chExt cx="2070100" cy="447675"/>
          </a:xfrm>
        </p:grpSpPr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4" name="Rectangle 13"/>
          <p:cNvSpPr/>
          <p:nvPr/>
        </p:nvSpPr>
        <p:spPr>
          <a:xfrm>
            <a:off x="685800" y="2419472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+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18" name="Picture 17" descr="C:\Documents and Settings\guru\Desktop\Integer Tab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286000"/>
            <a:ext cx="8153400" cy="3762624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5430" y="3818186"/>
            <a:ext cx="469900" cy="447675"/>
          </a:xfrm>
          <a:prstGeom prst="rect">
            <a:avLst/>
          </a:prstGeom>
          <a:noFill/>
        </p:spPr>
      </p:pic>
      <p:sp>
        <p:nvSpPr>
          <p:cNvPr id="24" name="Rectangle 23"/>
          <p:cNvSpPr/>
          <p:nvPr/>
        </p:nvSpPr>
        <p:spPr>
          <a:xfrm>
            <a:off x="685800" y="3657600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(+3)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3" name="Group 29"/>
          <p:cNvGrpSpPr/>
          <p:nvPr/>
        </p:nvGrpSpPr>
        <p:grpSpPr>
          <a:xfrm>
            <a:off x="3508830" y="3818186"/>
            <a:ext cx="2769733" cy="477838"/>
            <a:chOff x="3508830" y="3818186"/>
            <a:chExt cx="2769733" cy="477838"/>
          </a:xfrm>
        </p:grpSpPr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88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5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912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4" name="Group 30"/>
          <p:cNvGrpSpPr/>
          <p:nvPr/>
        </p:nvGrpSpPr>
        <p:grpSpPr>
          <a:xfrm>
            <a:off x="4042230" y="3818186"/>
            <a:ext cx="2845933" cy="477838"/>
            <a:chOff x="4042230" y="3818186"/>
            <a:chExt cx="2845933" cy="477838"/>
          </a:xfrm>
        </p:grpSpPr>
        <p:pic>
          <p:nvPicPr>
            <p:cNvPr id="2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422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6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00800" y="3818186"/>
              <a:ext cx="487363" cy="477838"/>
            </a:xfrm>
            <a:prstGeom prst="rect">
              <a:avLst/>
            </a:prstGeom>
            <a:noFill/>
          </p:spPr>
        </p:pic>
      </p:grpSp>
      <p:grpSp>
        <p:nvGrpSpPr>
          <p:cNvPr id="5" name="Group 27"/>
          <p:cNvGrpSpPr/>
          <p:nvPr/>
        </p:nvGrpSpPr>
        <p:grpSpPr>
          <a:xfrm>
            <a:off x="4575630" y="3818186"/>
            <a:ext cx="2922133" cy="477838"/>
            <a:chOff x="4575630" y="3818186"/>
            <a:chExt cx="2922133" cy="477838"/>
          </a:xfrm>
        </p:grpSpPr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5630" y="381818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7" name="Picture 2" descr="C:\Documents and Settings\guru\Desktop\red buttons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10400" y="3818186"/>
              <a:ext cx="487363" cy="477838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7848600" y="3657600"/>
            <a:ext cx="614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+1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5.55556E-7 0.36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00382 0.364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-0.00174 0.3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600200"/>
            <a:ext cx="7924800" cy="3462486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cs typeface="Aharoni" pitchFamily="2" charset="-79"/>
              </a:rPr>
              <a:t>Solve</a:t>
            </a:r>
            <a:endParaRPr lang="en-US" sz="8000" b="1" dirty="0" smtClean="0">
              <a:solidFill>
                <a:srgbClr val="1E0D9B"/>
              </a:solidFill>
              <a:latin typeface="+mj-lt"/>
              <a:cs typeface="Aharoni" pitchFamily="2" charset="-79"/>
            </a:endParaRP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.C.M.E. Secret Agent" pitchFamily="34" charset="0"/>
                <a:cs typeface="Aharoni" pitchFamily="2" charset="-79"/>
              </a:rPr>
              <a:t>(+4) - (-3)</a:t>
            </a:r>
            <a:endParaRPr lang="en-US" sz="6600" b="1" dirty="0">
              <a:solidFill>
                <a:srgbClr val="1E0D9B"/>
              </a:solidFill>
              <a:latin typeface="A.C.M.E. Secret Agen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257176"/>
            <a:ext cx="8153400" cy="37626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1006056"/>
            <a:ext cx="8153400" cy="11695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Take 4 </a:t>
            </a:r>
            <a:r>
              <a:rPr lang="en-US" sz="35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 + 4 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+ column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and 3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3 in the </a:t>
            </a:r>
            <a:r>
              <a:rPr lang="en-US" sz="3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badi MT Condensed Light" pitchFamily="34" charset="0"/>
                <a:cs typeface="Aharoni" pitchFamily="2" charset="-79"/>
              </a:rPr>
              <a:t>– column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2975430" y="3662365"/>
            <a:ext cx="2070100" cy="447675"/>
            <a:chOff x="3352800" y="3247776"/>
            <a:chExt cx="2070100" cy="447675"/>
          </a:xfrm>
        </p:grpSpPr>
        <p:pic>
          <p:nvPicPr>
            <p:cNvPr id="205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685800" y="3540123"/>
            <a:ext cx="2135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4098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7888" y="4322763"/>
            <a:ext cx="487362" cy="477837"/>
          </a:xfrm>
          <a:prstGeom prst="rect">
            <a:avLst/>
          </a:prstGeom>
          <a:noFill/>
        </p:spPr>
      </p:pic>
      <p:pic>
        <p:nvPicPr>
          <p:cNvPr id="14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4322763"/>
            <a:ext cx="487362" cy="477837"/>
          </a:xfrm>
          <a:prstGeom prst="rect">
            <a:avLst/>
          </a:prstGeom>
          <a:noFill/>
        </p:spPr>
      </p:pic>
      <p:pic>
        <p:nvPicPr>
          <p:cNvPr id="15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4322763"/>
            <a:ext cx="487362" cy="477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133600"/>
            <a:ext cx="8153400" cy="2516073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lnSpc>
                <a:spcPct val="150000"/>
              </a:lnSpc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  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(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3)</a:t>
            </a:r>
          </a:p>
          <a:p>
            <a:pPr marL="236538" indent="-236538">
              <a:lnSpc>
                <a:spcPct val="150000"/>
              </a:lnSpc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=  + 3	[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   </a:t>
            </a:r>
            <a:r>
              <a:rPr lang="en-US" sz="3500" b="1" dirty="0" smtClean="0">
                <a:solidFill>
                  <a:schemeClr val="tx1"/>
                </a:solidFill>
                <a:latin typeface="Abadi MT Condensed" pitchFamily="34" charset="0"/>
                <a:cs typeface="Aharoni" pitchFamily="2" charset="-79"/>
              </a:rPr>
              <a:t>–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= + ]</a:t>
            </a:r>
          </a:p>
          <a:p>
            <a:pPr marL="236538" indent="-236538">
              <a:lnSpc>
                <a:spcPct val="150000"/>
              </a:lnSpc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Symbol" pitchFamily="18" charset="2"/>
                <a:cs typeface="Aharoni" pitchFamily="2" charset="-79"/>
              </a:rPr>
              <a:t>\ 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Change 3 </a:t>
            </a:r>
            <a:r>
              <a:rPr lang="en-US" sz="35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 for 3 </a:t>
            </a:r>
            <a:r>
              <a:rPr lang="en-US" sz="3500" b="1" dirty="0" smtClean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 buttons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1447800" y="2819400"/>
            <a:ext cx="381000" cy="381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6200000" flipH="1">
            <a:off x="1219200" y="2971800"/>
            <a:ext cx="381000" cy="762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 descr="C:\Documents and Settings\guru\Desktop\Multiply sig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8664" y="3343280"/>
            <a:ext cx="228600" cy="228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723776"/>
            <a:ext cx="8153400" cy="3762624"/>
          </a:xfrm>
          <a:prstGeom prst="rect">
            <a:avLst/>
          </a:prstGeom>
          <a:noFill/>
        </p:spPr>
      </p:pic>
      <p:grpSp>
        <p:nvGrpSpPr>
          <p:cNvPr id="2" name="Group 28"/>
          <p:cNvGrpSpPr/>
          <p:nvPr/>
        </p:nvGrpSpPr>
        <p:grpSpPr>
          <a:xfrm>
            <a:off x="2975430" y="3128965"/>
            <a:ext cx="2070100" cy="447675"/>
            <a:chOff x="3352800" y="3247776"/>
            <a:chExt cx="2070100" cy="447675"/>
          </a:xfrm>
        </p:grpSpPr>
        <p:pic>
          <p:nvPicPr>
            <p:cNvPr id="205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2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28" name="Rectangle 27"/>
          <p:cNvSpPr/>
          <p:nvPr/>
        </p:nvSpPr>
        <p:spPr>
          <a:xfrm>
            <a:off x="685800" y="3006723"/>
            <a:ext cx="2135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(–3)</a:t>
            </a:r>
            <a:endParaRPr lang="en-US" sz="1600" dirty="0">
              <a:latin typeface="Gems" pitchFamily="2" charset="0"/>
            </a:endParaRPr>
          </a:p>
        </p:txBody>
      </p:sp>
      <p:pic>
        <p:nvPicPr>
          <p:cNvPr id="4098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7888" y="3789363"/>
            <a:ext cx="487362" cy="477837"/>
          </a:xfrm>
          <a:prstGeom prst="rect">
            <a:avLst/>
          </a:prstGeom>
          <a:noFill/>
        </p:spPr>
      </p:pic>
      <p:pic>
        <p:nvPicPr>
          <p:cNvPr id="14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3789363"/>
            <a:ext cx="487362" cy="477837"/>
          </a:xfrm>
          <a:prstGeom prst="rect">
            <a:avLst/>
          </a:prstGeom>
          <a:noFill/>
        </p:spPr>
      </p:pic>
      <p:pic>
        <p:nvPicPr>
          <p:cNvPr id="15" name="Picture 2" descr="C:\Documents and Settings\guru\Desktop\red butt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3789363"/>
            <a:ext cx="487362" cy="477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2698 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-0.26823 0.0016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26667 -3.7037E-7 " pathEditMode="relative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723776"/>
            <a:ext cx="8153400" cy="3762624"/>
          </a:xfrm>
          <a:prstGeom prst="rect">
            <a:avLst/>
          </a:prstGeom>
          <a:noFill/>
        </p:spPr>
      </p:pic>
      <p:pic>
        <p:nvPicPr>
          <p:cNvPr id="205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5430" y="3128965"/>
            <a:ext cx="469900" cy="447675"/>
          </a:xfrm>
          <a:prstGeom prst="rect">
            <a:avLst/>
          </a:prstGeom>
          <a:noFill/>
        </p:spPr>
      </p:pic>
      <p:pic>
        <p:nvPicPr>
          <p:cNvPr id="20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8830" y="3128965"/>
            <a:ext cx="469900" cy="447675"/>
          </a:xfrm>
          <a:prstGeom prst="rect">
            <a:avLst/>
          </a:prstGeom>
          <a:noFill/>
        </p:spPr>
      </p:pic>
      <p:pic>
        <p:nvPicPr>
          <p:cNvPr id="21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2230" y="3128965"/>
            <a:ext cx="469900" cy="447675"/>
          </a:xfrm>
          <a:prstGeom prst="rect">
            <a:avLst/>
          </a:prstGeom>
          <a:noFill/>
        </p:spPr>
      </p:pic>
      <p:pic>
        <p:nvPicPr>
          <p:cNvPr id="23" name="Picture 2" descr="C:\Documents and Settings\guru\Desktop\Green but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630" y="3128965"/>
            <a:ext cx="469900" cy="447675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>
          <a:xfrm>
            <a:off x="685800" y="3006723"/>
            <a:ext cx="2135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(–3)</a:t>
            </a:r>
            <a:endParaRPr lang="en-US" sz="1600" dirty="0">
              <a:latin typeface="Gems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3505200" y="3790947"/>
            <a:ext cx="1536700" cy="447675"/>
            <a:chOff x="3509963" y="3790947"/>
            <a:chExt cx="1536700" cy="447675"/>
          </a:xfrm>
        </p:grpSpPr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09963" y="3790947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43363" y="3790947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6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6763" y="3790947"/>
              <a:ext cx="469900" cy="44767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91440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Add up all the buttons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860720"/>
            <a:ext cx="8153400" cy="63094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6538" indent="-23653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500" b="1" dirty="0" smtClean="0">
                <a:solidFill>
                  <a:schemeClr val="tx1"/>
                </a:solidFill>
                <a:latin typeface="Abadi MT Condensed Light" pitchFamily="34" charset="0"/>
                <a:cs typeface="Aharoni" pitchFamily="2" charset="-79"/>
              </a:rPr>
              <a:t>What is the answer?</a:t>
            </a:r>
            <a:endParaRPr lang="en-US" sz="3500" b="1" dirty="0">
              <a:solidFill>
                <a:schemeClr val="tx1"/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pic>
        <p:nvPicPr>
          <p:cNvPr id="6" name="Picture 5" descr="C:\Documents and Settings\guru\Desktop\Integer Tab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593896"/>
            <a:ext cx="8153400" cy="3762624"/>
          </a:xfrm>
          <a:prstGeom prst="rect">
            <a:avLst/>
          </a:prstGeom>
          <a:noFill/>
        </p:spPr>
      </p:pic>
      <p:grpSp>
        <p:nvGrpSpPr>
          <p:cNvPr id="2" name="Group 7"/>
          <p:cNvGrpSpPr/>
          <p:nvPr/>
        </p:nvGrpSpPr>
        <p:grpSpPr>
          <a:xfrm>
            <a:off x="2975430" y="4124325"/>
            <a:ext cx="2070100" cy="981075"/>
            <a:chOff x="3352800" y="3247776"/>
            <a:chExt cx="2070100" cy="981075"/>
          </a:xfrm>
        </p:grpSpPr>
        <p:pic>
          <p:nvPicPr>
            <p:cNvPr id="9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528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1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2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2477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4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3781176"/>
              <a:ext cx="469900" cy="447675"/>
            </a:xfrm>
            <a:prstGeom prst="rect">
              <a:avLst/>
            </a:prstGeom>
            <a:noFill/>
          </p:spPr>
        </p:pic>
        <p:pic>
          <p:nvPicPr>
            <p:cNvPr id="15" name="Picture 2" descr="C:\Documents and Settings\guru\Desktop\Green button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3000" y="3781176"/>
              <a:ext cx="469900" cy="447675"/>
            </a:xfrm>
            <a:prstGeom prst="rect">
              <a:avLst/>
            </a:prstGeom>
            <a:noFill/>
          </p:spPr>
        </p:pic>
      </p:grpSp>
      <p:sp>
        <p:nvSpPr>
          <p:cNvPr id="16" name="Rectangle 15"/>
          <p:cNvSpPr/>
          <p:nvPr/>
        </p:nvSpPr>
        <p:spPr>
          <a:xfrm>
            <a:off x="685800" y="3997323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(+4) – (–3)</a:t>
            </a:r>
            <a:endParaRPr lang="en-US" sz="1600" dirty="0">
              <a:latin typeface="Gems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24800" y="4041603"/>
            <a:ext cx="655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Gems" pitchFamily="2" charset="0"/>
                <a:cs typeface="Aharoni" pitchFamily="2" charset="-79"/>
              </a:rPr>
              <a:t>+7</a:t>
            </a:r>
            <a:endParaRPr lang="en-US" sz="1600" dirty="0">
              <a:latin typeface="Gems" pitchFamily="2" charset="0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905000"/>
            <a:ext cx="8077200" cy="313932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312863" indent="-1312863"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What are the Positive and Negative Numbers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alongwith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 Zero Called ?</a:t>
            </a:r>
            <a:endParaRPr lang="en-U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902050" y="2497976"/>
            <a:ext cx="7339900" cy="186204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115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I</a:t>
            </a:r>
            <a:r>
              <a:rPr lang="en-US" sz="115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N</a:t>
            </a:r>
            <a:r>
              <a:rPr lang="en-US" sz="115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T</a:t>
            </a:r>
            <a:r>
              <a:rPr lang="en-US" sz="115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E</a:t>
            </a:r>
            <a:r>
              <a:rPr lang="en-US" sz="11500" b="1" dirty="0" smtClean="0">
                <a:ln w="11430"/>
                <a:solidFill>
                  <a:srgbClr val="9966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G</a:t>
            </a:r>
            <a:r>
              <a:rPr lang="en-US" sz="11500" b="1" dirty="0" smtClean="0">
                <a:ln w="11430"/>
                <a:solidFill>
                  <a:srgbClr val="33CC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E</a:t>
            </a:r>
            <a:r>
              <a:rPr lang="en-US" sz="11500" b="1" dirty="0" smtClean="0">
                <a:ln w="11430"/>
                <a:solidFill>
                  <a:srgbClr val="CC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R</a:t>
            </a:r>
            <a:r>
              <a:rPr lang="en-US" sz="11500" b="1" dirty="0" smtClean="0">
                <a:ln w="11430"/>
                <a:solidFill>
                  <a:srgbClr val="FF99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S</a:t>
            </a:r>
            <a:endParaRPr lang="en-US" sz="4000" b="1" dirty="0">
              <a:ln w="11430"/>
              <a:solidFill>
                <a:srgbClr val="FF99FF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321005"/>
            <a:ext cx="8686800" cy="3046988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perspectiveAbove"/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F Atarian System" pitchFamily="2" charset="0"/>
                <a:cs typeface="Aharoni" pitchFamily="2" charset="-79"/>
              </a:rPr>
              <a:t>Thank you</a:t>
            </a:r>
          </a:p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F Atarian System" pitchFamily="2" charset="0"/>
                <a:cs typeface="Aharoni" pitchFamily="2" charset="-79"/>
              </a:rPr>
              <a:t>Very Much !</a:t>
            </a:r>
            <a:endParaRPr lang="en-US" sz="9600" b="1" dirty="0">
              <a:solidFill>
                <a:srgbClr val="1E0D9B"/>
              </a:solidFill>
              <a:latin typeface="SF Atarian System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629</TotalTime>
  <Words>479</Words>
  <Application>Microsoft Office PowerPoint</Application>
  <PresentationFormat>On-screen Show (4:3)</PresentationFormat>
  <Paragraphs>85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7" baseType="lpstr">
      <vt:lpstr>Arial</vt:lpstr>
      <vt:lpstr>Calibri</vt:lpstr>
      <vt:lpstr>Abadi MT Condensed</vt:lpstr>
      <vt:lpstr>Aharoni</vt:lpstr>
      <vt:lpstr>Abadi MT Condensed Light</vt:lpstr>
      <vt:lpstr>Constantia</vt:lpstr>
      <vt:lpstr>Gisha</vt:lpstr>
      <vt:lpstr>Wingdings</vt:lpstr>
      <vt:lpstr>A.C.M.E. Secret Agent</vt:lpstr>
      <vt:lpstr>Kozuka Mincho Pr6N B</vt:lpstr>
      <vt:lpstr>Gems</vt:lpstr>
      <vt:lpstr>Symbol</vt:lpstr>
      <vt:lpstr>SF Atarian System</vt:lpstr>
      <vt:lpstr>Wingdings 2</vt:lpstr>
      <vt:lpstr>Flow</vt:lpstr>
      <vt:lpstr>WELCOME  TO HANDS-ON MATHS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Company>gcpl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82</cp:revision>
  <dcterms:created xsi:type="dcterms:W3CDTF">2011-10-09T04:33:34Z</dcterms:created>
  <dcterms:modified xsi:type="dcterms:W3CDTF">2011-10-12T08:58:34Z</dcterms:modified>
</cp:coreProperties>
</file>